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699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50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392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405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39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01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80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14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9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7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7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E724F-440F-45B1-BC11-1DA30E5239C9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59343-7BD7-4AAC-9E79-049A8ED94F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1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99FFCC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700"/>
            <a:ext cx="3625518" cy="24810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732"/>
            <a:ext cx="1116013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91916" y="764704"/>
            <a:ext cx="5422466" cy="122413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Персональное </a:t>
            </a:r>
            <a:r>
              <a:rPr lang="ru-RU" sz="2400" b="1" dirty="0" smtClean="0">
                <a:solidFill>
                  <a:srgbClr val="0070C0"/>
                </a:solidFill>
              </a:rPr>
              <a:t>обслуживание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по </a:t>
            </a:r>
            <a:r>
              <a:rPr lang="ru-RU" sz="2400" b="1" dirty="0" smtClean="0">
                <a:solidFill>
                  <a:srgbClr val="0070C0"/>
                </a:solidFill>
              </a:rPr>
              <a:t>ДМС и </a:t>
            </a:r>
            <a:r>
              <a:rPr lang="ru-RU" sz="2400" b="1" dirty="0">
                <a:solidFill>
                  <a:srgbClr val="0070C0"/>
                </a:solidFill>
              </a:rPr>
              <a:t>оказание платных </a:t>
            </a:r>
            <a:r>
              <a:rPr lang="ru-RU" sz="2400" b="1" dirty="0" smtClean="0">
                <a:solidFill>
                  <a:srgbClr val="0070C0"/>
                </a:solidFill>
              </a:rPr>
              <a:t>услуг</a:t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 в </a:t>
            </a:r>
            <a:r>
              <a:rPr lang="ru-RU" sz="2400" b="1" dirty="0" smtClean="0">
                <a:solidFill>
                  <a:srgbClr val="0070C0"/>
                </a:solidFill>
              </a:rPr>
              <a:t>ГБУЗ </a:t>
            </a:r>
            <a:r>
              <a:rPr lang="ru-RU" sz="2400" b="1" dirty="0" smtClean="0">
                <a:solidFill>
                  <a:srgbClr val="0070C0"/>
                </a:solidFill>
              </a:rPr>
              <a:t>НО «ГКБ № 40</a:t>
            </a:r>
            <a:r>
              <a:rPr lang="ru-RU" sz="2400" b="1" dirty="0" smtClean="0">
                <a:solidFill>
                  <a:srgbClr val="0070C0"/>
                </a:solidFill>
              </a:rPr>
              <a:t>»</a:t>
            </a: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тел</a:t>
            </a:r>
            <a:r>
              <a:rPr lang="ru-RU" sz="2200" b="1" dirty="0" smtClean="0">
                <a:solidFill>
                  <a:srgbClr val="FF0000"/>
                </a:solidFill>
              </a:rPr>
              <a:t>: </a:t>
            </a:r>
            <a:r>
              <a:rPr lang="ru-RU" sz="2200" b="1" dirty="0">
                <a:solidFill>
                  <a:srgbClr val="FF0000"/>
                </a:solidFill>
              </a:rPr>
              <a:t>+7-951-911-70-76</a:t>
            </a:r>
            <a:br>
              <a:rPr lang="ru-RU" sz="2200" b="1" dirty="0">
                <a:solidFill>
                  <a:srgbClr val="FF0000"/>
                </a:solidFill>
              </a:rPr>
            </a:br>
            <a:r>
              <a:rPr lang="ru-RU" sz="2200" b="1" dirty="0">
                <a:solidFill>
                  <a:srgbClr val="FF0000"/>
                </a:solidFill>
              </a:rPr>
              <a:t>217-63-43 </a:t>
            </a:r>
            <a:r>
              <a:rPr lang="ru-RU" sz="2200" b="1" dirty="0" smtClean="0">
                <a:solidFill>
                  <a:srgbClr val="FF0000"/>
                </a:solidFill>
              </a:rPr>
              <a:t>(</a:t>
            </a:r>
            <a:r>
              <a:rPr lang="ru-RU" sz="2200" b="1" dirty="0" err="1" smtClean="0">
                <a:solidFill>
                  <a:srgbClr val="FF0000"/>
                </a:solidFill>
              </a:rPr>
              <a:t>доб</a:t>
            </a:r>
            <a:r>
              <a:rPr lang="ru-RU" sz="2200" b="1" dirty="0" smtClean="0">
                <a:solidFill>
                  <a:srgbClr val="FF0000"/>
                </a:solidFill>
              </a:rPr>
              <a:t> 949)</a:t>
            </a:r>
            <a:br>
              <a:rPr lang="ru-RU" sz="2200" b="1" dirty="0" smtClean="0">
                <a:solidFill>
                  <a:srgbClr val="FF0000"/>
                </a:solidFill>
              </a:rPr>
            </a:b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814" y="2564904"/>
            <a:ext cx="8712968" cy="403890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4800" b="1" dirty="0" smtClean="0">
                <a:solidFill>
                  <a:srgbClr val="7030A0"/>
                </a:solidFill>
                <a:effectLst/>
                <a:ea typeface="Times New Roman"/>
                <a:cs typeface="Times New Roman"/>
              </a:rPr>
              <a:t> Оказание платных услуг, персональное обслуживание, услуги по полисам добровольного медицинского страхования (ДМС) и  договорам с юридическими лицами</a:t>
            </a:r>
            <a:r>
              <a:rPr lang="ru-RU" sz="4800" dirty="0" smtClean="0">
                <a:solidFill>
                  <a:srgbClr val="7030A0"/>
                </a:solidFill>
                <a:effectLst/>
                <a:ea typeface="Times New Roman"/>
                <a:cs typeface="Times New Roman"/>
              </a:rPr>
              <a:t>  проходит с использование всего спектра услуг многопрофильной клиники ГБУЗ НО «ГКБ № 40»</a:t>
            </a:r>
            <a:endParaRPr lang="ru-RU" sz="4800" dirty="0">
              <a:solidFill>
                <a:srgbClr val="7030A0"/>
              </a:solidFill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dirty="0" smtClean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	</a:t>
            </a:r>
            <a:r>
              <a:rPr lang="ru-RU" sz="4800" dirty="0" smtClean="0">
                <a:solidFill>
                  <a:srgbClr val="7030A0"/>
                </a:solidFill>
                <a:effectLst/>
                <a:ea typeface="Times New Roman"/>
                <a:cs typeface="Times New Roman"/>
              </a:rPr>
              <a:t>Мы предлагаем пациентам более 1000 видов высококачественных медицинских услуг, все направления деятельности лицензированы.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	Мы работаем по следующим направлениям: амбулаторно-поликлиническое обслуживание взрослого и детского населения, предлагаем более 500 видов лабораторных исследований, лечебно-диагностическая помощь: отделение лучевой диагностики, КТ, различные виды ультразвуковых исследований, эндоскопические виды исследований, включающих в том числе лечебно-диагностические, функциональные исследования, в том числе выезды врачебного и среднего </a:t>
            </a: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медицинского </a:t>
            </a: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персонала на дом.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dirty="0">
                <a:solidFill>
                  <a:srgbClr val="7030A0"/>
                </a:solidFill>
                <a:ea typeface="Calibri"/>
                <a:cs typeface="Times New Roman"/>
              </a:rPr>
              <a:t>	</a:t>
            </a:r>
            <a:r>
              <a:rPr lang="ru-RU" sz="4800" b="1" dirty="0" smtClean="0">
                <a:solidFill>
                  <a:srgbClr val="7030A0"/>
                </a:solidFill>
                <a:ea typeface="Calibri"/>
                <a:cs typeface="Times New Roman"/>
              </a:rPr>
              <a:t>Стационарная помощь экстренная и плановая </a:t>
            </a: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по следующим направлениям: хирургическая, </a:t>
            </a:r>
            <a:r>
              <a:rPr lang="ru-RU" sz="4800" dirty="0" err="1" smtClean="0">
                <a:solidFill>
                  <a:srgbClr val="7030A0"/>
                </a:solidFill>
                <a:ea typeface="Calibri"/>
                <a:cs typeface="Times New Roman"/>
              </a:rPr>
              <a:t>бариатрическая</a:t>
            </a: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, урологическая, травматологическая в том числе высокотехнологичная медицинская помощь, нейрохирургическая, </a:t>
            </a:r>
            <a:r>
              <a:rPr lang="ru-RU" sz="4800" dirty="0" err="1" smtClean="0">
                <a:solidFill>
                  <a:srgbClr val="7030A0"/>
                </a:solidFill>
                <a:ea typeface="Calibri"/>
                <a:cs typeface="Times New Roman"/>
              </a:rPr>
              <a:t>колопроктологическая</a:t>
            </a: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, </a:t>
            </a:r>
            <a:r>
              <a:rPr lang="ru-RU" sz="4800" dirty="0" err="1" smtClean="0">
                <a:solidFill>
                  <a:srgbClr val="7030A0"/>
                </a:solidFill>
                <a:ea typeface="Calibri"/>
                <a:cs typeface="Times New Roman"/>
              </a:rPr>
              <a:t>флебологическая</a:t>
            </a:r>
            <a:r>
              <a:rPr lang="ru-RU" sz="4800" dirty="0" smtClean="0">
                <a:solidFill>
                  <a:srgbClr val="7030A0"/>
                </a:solidFill>
                <a:ea typeface="Calibri"/>
                <a:cs typeface="Times New Roman"/>
              </a:rPr>
              <a:t>, гинекологическая, терапевтическая, ведение беременности, родовспоможение, патронаж новорожденных до 1 года, медицинские осмотры.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4800" dirty="0">
                <a:solidFill>
                  <a:srgbClr val="7030A0"/>
                </a:solidFill>
                <a:ea typeface="Calibri"/>
                <a:cs typeface="Times New Roman"/>
              </a:rPr>
              <a:t>	</a:t>
            </a:r>
            <a:r>
              <a:rPr lang="ru-RU" sz="4800" b="1" dirty="0" smtClean="0">
                <a:solidFill>
                  <a:srgbClr val="7030A0"/>
                </a:solidFill>
                <a:ea typeface="Calibri"/>
                <a:cs typeface="Times New Roman"/>
              </a:rPr>
              <a:t>Мы предлагаем различные экспресс </a:t>
            </a:r>
            <a:r>
              <a:rPr lang="en-US" sz="4800" b="1" dirty="0" smtClean="0">
                <a:solidFill>
                  <a:srgbClr val="7030A0"/>
                </a:solidFill>
                <a:ea typeface="Calibri"/>
                <a:cs typeface="Times New Roman"/>
              </a:rPr>
              <a:t>CHECK-UP </a:t>
            </a:r>
            <a:r>
              <a:rPr lang="ru-RU" sz="4800" b="1" dirty="0" smtClean="0">
                <a:solidFill>
                  <a:srgbClr val="7030A0"/>
                </a:solidFill>
                <a:ea typeface="Calibri"/>
                <a:cs typeface="Times New Roman"/>
              </a:rPr>
              <a:t>программы по различным направлениям, которые экономят Ваше время и деньги</a:t>
            </a:r>
            <a:r>
              <a:rPr lang="ru-RU" sz="28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НАШИ ПРЕИМУЩЕСТВА: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• Индивидуальный и комплексный подход к каждому клиенту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• Максимальная ответственность и профессионализм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• Доступные цены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• Предусмотрительность и акцент на профилактику</a:t>
            </a:r>
            <a:endParaRPr lang="ru-RU" sz="4800" b="1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6814" y="6453336"/>
            <a:ext cx="9036814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b="1" dirty="0" smtClean="0">
                <a:solidFill>
                  <a:srgbClr val="0070C0"/>
                </a:solidFill>
                <a:effectLst/>
                <a:latin typeface="Arial"/>
                <a:ea typeface="Calibri"/>
                <a:cs typeface="Times New Roman"/>
              </a:rPr>
              <a:t>Мы работаем с Вами и для Вас</a:t>
            </a:r>
            <a:r>
              <a:rPr lang="ru-RU" sz="14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!</a:t>
            </a:r>
            <a:endParaRPr lang="ru-RU" sz="1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endParaRPr lang="ru-RU" sz="1400" b="1" dirty="0">
              <a:solidFill>
                <a:srgbClr val="CC3399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04060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10</Words>
  <Application>Microsoft Office PowerPoint</Application>
  <PresentationFormat>Экран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Персональное обслуживание  по ДМС и оказание платных услуг  в ГБУЗ НО «ГКБ № 40» тел: +7-951-911-70-76 217-63-43 (доб 949)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 оказания платных услуг персонального обслуживания (ДМС) 217-63-43 (доб 949) +7-951-911-70-76</dc:title>
  <dc:creator>Лукьянова Наталья Михайловна</dc:creator>
  <cp:lastModifiedBy>Лукьянова Наталья Михайловна</cp:lastModifiedBy>
  <cp:revision>14</cp:revision>
  <cp:lastPrinted>2021-07-19T12:19:08Z</cp:lastPrinted>
  <dcterms:created xsi:type="dcterms:W3CDTF">2021-07-19T12:16:55Z</dcterms:created>
  <dcterms:modified xsi:type="dcterms:W3CDTF">2021-12-01T11:35:39Z</dcterms:modified>
</cp:coreProperties>
</file>