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BE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67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1CF6-E1B5-4A8E-863E-988BFCAC44AA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F49E6-4308-4EF9-9583-40F5ECE28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9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F49E6-4308-4EF9-9583-40F5ECE289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7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4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7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8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2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8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6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3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BE7C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1857055/pub_5f86d4853940476c66101220_5f86d6ce01c3532accf02261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8065"/>
            <a:ext cx="5049280" cy="3366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1052736"/>
            <a:ext cx="4464496" cy="1470025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перинатальный центр ГБУЗ НО «ГКБ № 40»</a:t>
            </a:r>
            <a:b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ведения родов  «ЭКОНОМ»</a:t>
            </a:r>
            <a:br>
              <a:rPr lang="ru-RU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70C0"/>
                </a:solidFill>
              </a:rPr>
              <a:t>оказание </a:t>
            </a:r>
            <a:r>
              <a:rPr lang="ru-RU" sz="2200" b="1" dirty="0">
                <a:solidFill>
                  <a:srgbClr val="0070C0"/>
                </a:solidFill>
              </a:rPr>
              <a:t>платных </a:t>
            </a:r>
            <a:r>
              <a:rPr lang="ru-RU" sz="2200" b="1" dirty="0" smtClean="0">
                <a:solidFill>
                  <a:srgbClr val="0070C0"/>
                </a:solidFill>
              </a:rPr>
              <a:t>услуг, персональное обслуживание по </a:t>
            </a:r>
            <a:r>
              <a:rPr lang="ru-RU" sz="2200" b="1" dirty="0">
                <a:solidFill>
                  <a:srgbClr val="0070C0"/>
                </a:solidFill>
              </a:rPr>
              <a:t>ДМС</a:t>
            </a:r>
            <a:br>
              <a:rPr lang="ru-RU" sz="2200" b="1" dirty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тел</a:t>
            </a:r>
            <a:r>
              <a:rPr lang="ru-RU" sz="2400" b="1" dirty="0">
                <a:solidFill>
                  <a:srgbClr val="FF0000"/>
                </a:solidFill>
              </a:rPr>
              <a:t>: 217-63-43 (</a:t>
            </a:r>
            <a:r>
              <a:rPr lang="ru-RU" sz="2400" b="1" dirty="0" err="1">
                <a:solidFill>
                  <a:srgbClr val="FF0000"/>
                </a:solidFill>
              </a:rPr>
              <a:t>доб</a:t>
            </a:r>
            <a:r>
              <a:rPr lang="ru-RU" sz="2400" b="1" dirty="0">
                <a:solidFill>
                  <a:srgbClr val="FF0000"/>
                </a:solidFill>
              </a:rPr>
              <a:t> 949)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+7-951-911-70-76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378186"/>
            <a:ext cx="8856984" cy="291506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2700" b="1" dirty="0">
                <a:solidFill>
                  <a:srgbClr val="7030A0"/>
                </a:solidFill>
              </a:rPr>
              <a:t>в</a:t>
            </a:r>
            <a:r>
              <a:rPr lang="ru-RU" sz="2700" b="1" dirty="0" smtClean="0">
                <a:solidFill>
                  <a:srgbClr val="7030A0"/>
                </a:solidFill>
              </a:rPr>
              <a:t> программу включено: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Дородовая консультацию врача-акушера-гинеколога и выполнение УЗИ исследования плода </a:t>
            </a:r>
            <a:r>
              <a:rPr lang="ru-RU" sz="2700" b="1" dirty="0" smtClean="0">
                <a:solidFill>
                  <a:srgbClr val="7030A0"/>
                </a:solidFill>
              </a:rPr>
              <a:t>по показаниям.</a:t>
            </a:r>
            <a:endParaRPr lang="ru-RU" sz="2700" b="1" dirty="0" smtClean="0">
              <a:solidFill>
                <a:srgbClr val="7030A0"/>
              </a:solidFill>
            </a:endParaRP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Госпитализация в «Областной перинатальный центр» с наступлением родовой деятельности.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</a:t>
            </a:r>
            <a:r>
              <a:rPr lang="ru-RU" sz="2700" b="1" dirty="0" err="1" smtClean="0">
                <a:solidFill>
                  <a:srgbClr val="7030A0"/>
                </a:solidFill>
              </a:rPr>
              <a:t>Родоразрешение</a:t>
            </a:r>
            <a:r>
              <a:rPr lang="ru-RU" sz="2700" b="1" dirty="0" smtClean="0">
                <a:solidFill>
                  <a:srgbClr val="7030A0"/>
                </a:solidFill>
              </a:rPr>
              <a:t> дежурной бригадой, роды ведет ответственный дежурный врач-акушер-гинеколог, </a:t>
            </a:r>
            <a:r>
              <a:rPr lang="ru-RU" sz="2700" b="1" dirty="0">
                <a:solidFill>
                  <a:srgbClr val="7030A0"/>
                </a:solidFill>
              </a:rPr>
              <a:t>заведующий </a:t>
            </a:r>
            <a:r>
              <a:rPr lang="ru-RU" sz="2700" b="1" dirty="0" smtClean="0">
                <a:solidFill>
                  <a:srgbClr val="7030A0"/>
                </a:solidFill>
              </a:rPr>
              <a:t>отделением первой или высшей категории, кандидат медицинских наук. 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Роды в </a:t>
            </a:r>
            <a:r>
              <a:rPr lang="ru-RU" sz="2700" b="1" smtClean="0">
                <a:solidFill>
                  <a:srgbClr val="7030A0"/>
                </a:solidFill>
              </a:rPr>
              <a:t>индивидуальном </a:t>
            </a:r>
            <a:r>
              <a:rPr lang="ru-RU" sz="2700" b="1" smtClean="0">
                <a:solidFill>
                  <a:srgbClr val="7030A0"/>
                </a:solidFill>
              </a:rPr>
              <a:t>боксе.</a:t>
            </a:r>
            <a:endParaRPr lang="ru-RU" sz="2700" b="1" dirty="0" smtClean="0">
              <a:solidFill>
                <a:srgbClr val="7030A0"/>
              </a:solidFill>
            </a:endParaRP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Использование </a:t>
            </a:r>
            <a:r>
              <a:rPr lang="ru-RU" sz="2700" b="1" dirty="0" err="1" smtClean="0">
                <a:solidFill>
                  <a:srgbClr val="7030A0"/>
                </a:solidFill>
              </a:rPr>
              <a:t>эпидуральной</a:t>
            </a:r>
            <a:r>
              <a:rPr lang="ru-RU" sz="2700" b="1" dirty="0" smtClean="0">
                <a:solidFill>
                  <a:srgbClr val="7030A0"/>
                </a:solidFill>
              </a:rPr>
              <a:t> анестезии по показаниям.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Послеродовое совместное пребывание матери и ребенка в одноместной палате повышенной комфортности в течение 3-4 дней.</a:t>
            </a:r>
          </a:p>
          <a:p>
            <a:pPr lvl="0" algn="just"/>
            <a:r>
              <a:rPr lang="ru-RU" sz="2700" b="1" dirty="0" smtClean="0">
                <a:solidFill>
                  <a:srgbClr val="7030A0"/>
                </a:solidFill>
              </a:rPr>
              <a:t>• </a:t>
            </a:r>
            <a:r>
              <a:rPr lang="ru-RU" sz="2700" b="1" dirty="0">
                <a:solidFill>
                  <a:srgbClr val="7030A0"/>
                </a:solidFill>
              </a:rPr>
              <a:t>Проведение всех необходимых диагностических и лечебных процедур для матери и ребенка согласно порядкам и  стандартам оказания медицинской помощи.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Наблюдение новорожденного заведующим отделением новорожденных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•Консультация женщины врачом-акушером-гинекологом в послеродовом периоде через 14 дней после выписки в Областном перинатальном центре</a:t>
            </a: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6224653"/>
            <a:ext cx="446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ЖДЕМ ВАС - СЧАСТЬЕ РОЖДАЕТСЯ У НАС!!!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275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142</Words>
  <Application>Microsoft Office PowerPoint</Application>
  <PresentationFormat>Экран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Областной перинатальный центр ГБУЗ НО «ГКБ № 40» Программа  ведения родов  «ЭКОНОМ» оказание платных услуг, персональное обслуживание по ДМС тел: 217-63-43 (доб 949) +7-951-911-70-76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Индивидуальные роды</dc:title>
  <dc:creator>Лукьянова Наталья Михайловна</dc:creator>
  <cp:lastModifiedBy>Лукьянова Наталья Михайловна</cp:lastModifiedBy>
  <cp:revision>18</cp:revision>
  <dcterms:created xsi:type="dcterms:W3CDTF">2021-07-19T07:51:05Z</dcterms:created>
  <dcterms:modified xsi:type="dcterms:W3CDTF">2023-05-18T12:09:33Z</dcterms:modified>
</cp:coreProperties>
</file>