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BE7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F41CF6-E1B5-4A8E-863E-988BFCAC44AA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0F49E6-4308-4EF9-9583-40F5ECE28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790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0F49E6-4308-4EF9-9583-40F5ECE2896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278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263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849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572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288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3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430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568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226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583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630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481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185DF-FCA1-4D8F-9E98-7D0471DF7FD2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430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BE7C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likarni.com/files/node_complex/programma-vedenije-beremennosti-ot-mc-amed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43"/>
            <a:ext cx="4139952" cy="31440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91880" y="1196752"/>
            <a:ext cx="5652120" cy="1254001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Областной перинатальный центр                        ГБУЗ НО «ГКБ № 40»</a:t>
            </a:r>
            <a:br>
              <a:rPr lang="ru-RU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 ведения </a:t>
            </a:r>
            <a:br>
              <a:rPr lang="ru-RU" sz="31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беременности с </a:t>
            </a:r>
            <a:r>
              <a:rPr lang="en-US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III </a:t>
            </a:r>
            <a:r>
              <a:rPr lang="ru-RU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триместр </a:t>
            </a:r>
            <a:br>
              <a:rPr lang="ru-RU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  </a:t>
            </a:r>
            <a:br>
              <a:rPr lang="ru-RU" sz="31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</a:t>
            </a:r>
            <a:r>
              <a:rPr lang="ru-RU" sz="31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sz="31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0070C0"/>
                </a:solidFill>
              </a:rPr>
              <a:t>оказание </a:t>
            </a:r>
            <a:r>
              <a:rPr lang="ru-RU" sz="2200" b="1" dirty="0">
                <a:solidFill>
                  <a:srgbClr val="0070C0"/>
                </a:solidFill>
              </a:rPr>
              <a:t>платных </a:t>
            </a:r>
            <a:r>
              <a:rPr lang="ru-RU" sz="2200" b="1" dirty="0" smtClean="0">
                <a:solidFill>
                  <a:srgbClr val="0070C0"/>
                </a:solidFill>
              </a:rPr>
              <a:t>услуг, персональное обслуживание по ДМС</a:t>
            </a:r>
            <a:br>
              <a:rPr lang="ru-RU" sz="2200" b="1" dirty="0" smtClean="0">
                <a:solidFill>
                  <a:srgbClr val="0070C0"/>
                </a:solidFill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>тел</a:t>
            </a:r>
            <a:r>
              <a:rPr lang="ru-RU" sz="2400" b="1" dirty="0">
                <a:solidFill>
                  <a:srgbClr val="FF0000"/>
                </a:solidFill>
              </a:rPr>
              <a:t>: 217-63-43 (</a:t>
            </a:r>
            <a:r>
              <a:rPr lang="ru-RU" sz="2400" b="1" dirty="0" err="1">
                <a:solidFill>
                  <a:srgbClr val="FF0000"/>
                </a:solidFill>
              </a:rPr>
              <a:t>доб</a:t>
            </a:r>
            <a:r>
              <a:rPr lang="ru-RU" sz="2400" b="1" dirty="0">
                <a:solidFill>
                  <a:srgbClr val="FF0000"/>
                </a:solidFill>
              </a:rPr>
              <a:t> 949)</a:t>
            </a:r>
            <a:br>
              <a:rPr lang="ru-RU" sz="2400" b="1" dirty="0">
                <a:solidFill>
                  <a:srgbClr val="FF0000"/>
                </a:solidFill>
              </a:rPr>
            </a:br>
            <a:r>
              <a:rPr lang="ru-RU" sz="2400" b="1" dirty="0">
                <a:solidFill>
                  <a:srgbClr val="FF0000"/>
                </a:solidFill>
              </a:rPr>
              <a:t>+7-951-911-70-76</a:t>
            </a:r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573016"/>
            <a:ext cx="8856984" cy="3168352"/>
          </a:xfrm>
        </p:spPr>
        <p:txBody>
          <a:bodyPr>
            <a:normAutofit fontScale="40000" lnSpcReduction="20000"/>
          </a:bodyPr>
          <a:lstStyle/>
          <a:p>
            <a:pPr algn="just"/>
            <a:r>
              <a:rPr lang="ru-RU" dirty="0" smtClean="0">
                <a:solidFill>
                  <a:srgbClr val="0000FF"/>
                </a:solidFill>
                <a:latin typeface="ProximaNova"/>
              </a:rPr>
              <a:t>     Ведение </a:t>
            </a:r>
            <a:r>
              <a:rPr lang="ru-RU" dirty="0">
                <a:solidFill>
                  <a:srgbClr val="0000FF"/>
                </a:solidFill>
                <a:latin typeface="ProximaNova"/>
              </a:rPr>
              <a:t>беременности – это важная составляющая ее нормального течения. В </a:t>
            </a:r>
            <a:r>
              <a:rPr lang="ru-RU" dirty="0" smtClean="0">
                <a:solidFill>
                  <a:srgbClr val="0000FF"/>
                </a:solidFill>
                <a:latin typeface="ProximaNova"/>
              </a:rPr>
              <a:t>нашем Областном перинатальном центре ГБУЗ НО «ГКБ № 40» мы </a:t>
            </a:r>
            <a:r>
              <a:rPr lang="ru-RU" dirty="0">
                <a:solidFill>
                  <a:srgbClr val="0000FF"/>
                </a:solidFill>
                <a:latin typeface="ProximaNova"/>
              </a:rPr>
              <a:t>предлагаем своим пациентам лучших </a:t>
            </a:r>
            <a:r>
              <a:rPr lang="ru-RU" dirty="0" smtClean="0">
                <a:solidFill>
                  <a:srgbClr val="0000FF"/>
                </a:solidFill>
                <a:latin typeface="ProximaNova"/>
              </a:rPr>
              <a:t>врачей акушеров-гинекологов </a:t>
            </a:r>
            <a:r>
              <a:rPr lang="ru-RU" dirty="0">
                <a:solidFill>
                  <a:srgbClr val="0000FF"/>
                </a:solidFill>
                <a:latin typeface="ProximaNova"/>
              </a:rPr>
              <a:t>и </a:t>
            </a:r>
            <a:r>
              <a:rPr lang="ru-RU" dirty="0" smtClean="0">
                <a:solidFill>
                  <a:srgbClr val="0000FF"/>
                </a:solidFill>
                <a:latin typeface="ProximaNova"/>
              </a:rPr>
              <a:t>индивидуальные программы </a:t>
            </a:r>
            <a:r>
              <a:rPr lang="ru-RU" dirty="0">
                <a:solidFill>
                  <a:srgbClr val="0000FF"/>
                </a:solidFill>
                <a:latin typeface="ProximaNova"/>
              </a:rPr>
              <a:t>ведения беременности, </a:t>
            </a:r>
            <a:r>
              <a:rPr lang="ru-RU" dirty="0" smtClean="0">
                <a:solidFill>
                  <a:srgbClr val="0000FF"/>
                </a:solidFill>
                <a:latin typeface="ProximaNova"/>
              </a:rPr>
              <a:t>учитывающие </a:t>
            </a:r>
            <a:r>
              <a:rPr lang="ru-RU" dirty="0">
                <a:solidFill>
                  <a:srgbClr val="0000FF"/>
                </a:solidFill>
                <a:latin typeface="ProximaNova"/>
              </a:rPr>
              <a:t>анамнез пациентки, ее возраст и состояние здоровья в целом. Выбирая </a:t>
            </a:r>
            <a:r>
              <a:rPr lang="ru-RU" dirty="0" smtClean="0">
                <a:solidFill>
                  <a:srgbClr val="0000FF"/>
                </a:solidFill>
                <a:latin typeface="ProximaNova"/>
              </a:rPr>
              <a:t>нас </a:t>
            </a:r>
            <a:r>
              <a:rPr lang="ru-RU" dirty="0">
                <a:solidFill>
                  <a:srgbClr val="0000FF"/>
                </a:solidFill>
                <a:latin typeface="ProximaNova"/>
              </a:rPr>
              <a:t>вы превратите несколько месяцев ожидания будущего малыша в один из самых приятных периодов вашей жизни</a:t>
            </a:r>
            <a:r>
              <a:rPr lang="ru-RU" dirty="0" smtClean="0">
                <a:solidFill>
                  <a:srgbClr val="0000FF"/>
                </a:solidFill>
                <a:latin typeface="ProximaNova"/>
              </a:rPr>
              <a:t>. </a:t>
            </a:r>
            <a:r>
              <a:rPr lang="ru-RU" dirty="0">
                <a:solidFill>
                  <a:srgbClr val="0000FF"/>
                </a:solidFill>
                <a:latin typeface="ProximaNova"/>
              </a:rPr>
              <a:t>Если беременность наступила в результате экстракорпорального </a:t>
            </a:r>
            <a:r>
              <a:rPr lang="ru-RU" dirty="0" smtClean="0">
                <a:solidFill>
                  <a:srgbClr val="0000FF"/>
                </a:solidFill>
                <a:latin typeface="ProximaNova"/>
              </a:rPr>
              <a:t>оплодотворения (ЭКО), </a:t>
            </a:r>
            <a:r>
              <a:rPr lang="ru-RU" dirty="0">
                <a:solidFill>
                  <a:srgbClr val="0000FF"/>
                </a:solidFill>
                <a:latin typeface="ProximaNova"/>
              </a:rPr>
              <a:t>наблюдать за состоянием будущей мамы и малыша нужно особенно </a:t>
            </a:r>
            <a:r>
              <a:rPr lang="ru-RU" dirty="0" smtClean="0">
                <a:solidFill>
                  <a:srgbClr val="0000FF"/>
                </a:solidFill>
                <a:latin typeface="ProximaNova"/>
              </a:rPr>
              <a:t>тщательно. Ведение </a:t>
            </a:r>
            <a:r>
              <a:rPr lang="ru-RU" dirty="0">
                <a:solidFill>
                  <a:srgbClr val="0000FF"/>
                </a:solidFill>
                <a:latin typeface="ProximaNova"/>
              </a:rPr>
              <a:t>беременности после ЭКО должно осуществляться опытным акушером-гинекологом, который сможет своевременно обнаружить даже мельчайшие изменения и предотвратить развитие опасных осложнений.</a:t>
            </a:r>
            <a:r>
              <a:rPr lang="ru-RU" dirty="0" smtClean="0">
                <a:solidFill>
                  <a:srgbClr val="0000FF"/>
                </a:solidFill>
                <a:latin typeface="ProximaNova"/>
              </a:rPr>
              <a:t> </a:t>
            </a:r>
          </a:p>
          <a:p>
            <a:pPr algn="just"/>
            <a:r>
              <a:rPr lang="ru-RU" dirty="0">
                <a:solidFill>
                  <a:srgbClr val="0000FF"/>
                </a:solidFill>
                <a:latin typeface="Uni Neue Book"/>
              </a:rPr>
              <a:t> </a:t>
            </a:r>
            <a:r>
              <a:rPr lang="ru-RU" dirty="0" smtClean="0">
                <a:solidFill>
                  <a:srgbClr val="0000FF"/>
                </a:solidFill>
                <a:latin typeface="Uni Neue Book"/>
              </a:rPr>
              <a:t>     Ведение </a:t>
            </a:r>
            <a:r>
              <a:rPr lang="ru-RU" dirty="0">
                <a:solidFill>
                  <a:srgbClr val="0000FF"/>
                </a:solidFill>
                <a:latin typeface="Uni Neue Book"/>
              </a:rPr>
              <a:t>беременности – это комплекс лечебно-диагностических мероприятий, направленных на благополучное вынашивание и рождение здорового малыша. Женщине, ожидающей ребенка, оказывается не только необходимая медицинская, но также информационная и психологическая поддержка</a:t>
            </a:r>
            <a:r>
              <a:rPr lang="ru-RU" dirty="0" smtClean="0">
                <a:solidFill>
                  <a:srgbClr val="0000FF"/>
                </a:solidFill>
                <a:latin typeface="Uni Neue Book"/>
              </a:rPr>
              <a:t>.</a:t>
            </a:r>
            <a:r>
              <a:rPr lang="ru-RU" dirty="0">
                <a:solidFill>
                  <a:srgbClr val="333333"/>
                </a:solidFill>
                <a:latin typeface="HelveticaNeueCyr"/>
              </a:rPr>
              <a:t> </a:t>
            </a:r>
            <a:r>
              <a:rPr lang="ru-RU" dirty="0">
                <a:solidFill>
                  <a:srgbClr val="0000FF"/>
                </a:solidFill>
                <a:latin typeface="HelveticaNeueCyr"/>
              </a:rPr>
              <a:t>Все обследования и приемы пациентов проходят по индивидуальному графику, без ожидания и </a:t>
            </a:r>
            <a:r>
              <a:rPr lang="ru-RU" dirty="0" smtClean="0">
                <a:solidFill>
                  <a:srgbClr val="0000FF"/>
                </a:solidFill>
                <a:latin typeface="HelveticaNeueCyr"/>
              </a:rPr>
              <a:t>очередей в комфортной, располагающей обстановке.</a:t>
            </a:r>
            <a:r>
              <a:rPr lang="ru-RU" dirty="0" smtClean="0">
                <a:solidFill>
                  <a:srgbClr val="333333"/>
                </a:solidFill>
                <a:latin typeface="HelveticaNeueCyr-Light"/>
              </a:rPr>
              <a:t> </a:t>
            </a:r>
            <a:r>
              <a:rPr lang="ru-RU" dirty="0" smtClean="0">
                <a:solidFill>
                  <a:srgbClr val="0000FF"/>
                </a:solidFill>
                <a:latin typeface="HelveticaNeueCyr-Light"/>
              </a:rPr>
              <a:t>Оформить договор по программам  ведения также возможно по триместрам с любого срока.</a:t>
            </a:r>
          </a:p>
          <a:p>
            <a:pPr algn="just"/>
            <a:r>
              <a:rPr lang="ru-RU" dirty="0">
                <a:solidFill>
                  <a:srgbClr val="333333"/>
                </a:solidFill>
                <a:latin typeface="HelveticaNeueCyr-Light"/>
              </a:rPr>
              <a:t> </a:t>
            </a:r>
            <a:r>
              <a:rPr lang="ru-RU" dirty="0" smtClean="0">
                <a:solidFill>
                  <a:srgbClr val="333333"/>
                </a:solidFill>
                <a:latin typeface="HelveticaNeueCyr-Light"/>
              </a:rPr>
              <a:t>     </a:t>
            </a:r>
            <a:r>
              <a:rPr lang="ru-RU" dirty="0" smtClean="0">
                <a:solidFill>
                  <a:srgbClr val="0000FF"/>
                </a:solidFill>
                <a:latin typeface="HelveticaNeueCyr-Light"/>
              </a:rPr>
              <a:t>Мы </a:t>
            </a:r>
            <a:r>
              <a:rPr lang="ru-RU" dirty="0">
                <a:solidFill>
                  <a:srgbClr val="0000FF"/>
                </a:solidFill>
                <a:latin typeface="HelveticaNeueCyr-Light"/>
              </a:rPr>
              <a:t>желаем Вам запомнить это время ожидания, как самое чудесное в Вашей жизни. Время, когда Вы подарили жизнь! </a:t>
            </a:r>
            <a:endParaRPr lang="ru-RU" dirty="0">
              <a:solidFill>
                <a:srgbClr val="0000FF"/>
              </a:solidFill>
              <a:latin typeface="Uni Neue Book"/>
            </a:endParaRPr>
          </a:p>
          <a:p>
            <a:pPr algn="just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555776" y="6409319"/>
            <a:ext cx="4467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ЖДЕМ ВАС - СЧАСТЬЕ РОЖДАЕТСЯ У НАС!!!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2275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220</Words>
  <Application>Microsoft Office PowerPoint</Application>
  <PresentationFormat>Экран (4:3)</PresentationFormat>
  <Paragraphs>6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Областной перинатальный центр                        ГБУЗ НО «ГКБ № 40» программы  ведения  беременности с I по III триместр   СТАНДАРТ    СТАНДАРТ + оказание платных услуг, персональное обслуживание по ДМС тел: 217-63-43 (доб 949) +7-951-911-70-76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Программа Индивидуальные роды</dc:title>
  <dc:creator>Лукьянова Наталья Михайловна</dc:creator>
  <cp:lastModifiedBy>Лукьянова Наталья Михайловна</cp:lastModifiedBy>
  <cp:revision>16</cp:revision>
  <dcterms:created xsi:type="dcterms:W3CDTF">2021-07-19T07:51:05Z</dcterms:created>
  <dcterms:modified xsi:type="dcterms:W3CDTF">2022-09-28T13:15:14Z</dcterms:modified>
</cp:coreProperties>
</file>