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BE7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672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41CF6-E1B5-4A8E-863E-988BFCAC44AA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F49E6-4308-4EF9-9583-40F5ECE289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790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F49E6-4308-4EF9-9583-40F5ECE2896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278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263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84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57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288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3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430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568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22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583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630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481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185DF-FCA1-4D8F-9E98-7D0471DF7FD2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F6642-1C11-4BDA-8835-631C493F94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430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6BE7C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zen_doc/1857055/pub_5f86d4853940476c66101220_5f86d6ce01c3532accf02261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8065"/>
            <a:ext cx="5049280" cy="33661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3968" y="976145"/>
            <a:ext cx="4968552" cy="1470025"/>
          </a:xfrm>
        </p:spPr>
        <p:txBody>
          <a:bodyPr>
            <a:noAutofit/>
          </a:bodyPr>
          <a:lstStyle/>
          <a:p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Областной перинатальный центр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ГБУЗ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«ГКБ № 40»</a:t>
            </a:r>
            <a:b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 </a:t>
            </a:r>
            <a:b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ведения родов </a:t>
            </a:r>
            <a:b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«ЛИЧНЫЙДОКТОР» </a:t>
            </a:r>
            <a:br>
              <a:rPr lang="ru-RU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0070C0"/>
                </a:solidFill>
              </a:rPr>
              <a:t>оказание </a:t>
            </a:r>
            <a:r>
              <a:rPr lang="ru-RU" sz="1800" b="1" dirty="0">
                <a:solidFill>
                  <a:srgbClr val="0070C0"/>
                </a:solidFill>
              </a:rPr>
              <a:t>платных </a:t>
            </a:r>
            <a:r>
              <a:rPr lang="ru-RU" sz="1800" b="1" dirty="0" smtClean="0">
                <a:solidFill>
                  <a:srgbClr val="0070C0"/>
                </a:solidFill>
              </a:rPr>
              <a:t>услуг, </a:t>
            </a:r>
            <a:br>
              <a:rPr lang="ru-RU" sz="1800" b="1" dirty="0" smtClean="0">
                <a:solidFill>
                  <a:srgbClr val="0070C0"/>
                </a:solidFill>
              </a:rPr>
            </a:br>
            <a:r>
              <a:rPr lang="ru-RU" sz="1800" b="1" dirty="0" smtClean="0">
                <a:solidFill>
                  <a:srgbClr val="0070C0"/>
                </a:solidFill>
              </a:rPr>
              <a:t>персональное обслуживание по </a:t>
            </a:r>
            <a:r>
              <a:rPr lang="ru-RU" sz="1800" b="1" dirty="0">
                <a:solidFill>
                  <a:srgbClr val="0070C0"/>
                </a:solidFill>
              </a:rPr>
              <a:t>ДМС</a:t>
            </a:r>
            <a:r>
              <a:rPr lang="ru-RU" sz="1900" b="1" dirty="0">
                <a:solidFill>
                  <a:srgbClr val="0070C0"/>
                </a:solidFill>
              </a:rPr>
              <a:t/>
            </a:r>
            <a:br>
              <a:rPr lang="ru-RU" sz="19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FF0000"/>
                </a:solidFill>
              </a:rPr>
              <a:t>тел: 217-63-43 (</a:t>
            </a:r>
            <a:r>
              <a:rPr lang="ru-RU" sz="2000" b="1" dirty="0" err="1">
                <a:solidFill>
                  <a:srgbClr val="FF0000"/>
                </a:solidFill>
              </a:rPr>
              <a:t>доб</a:t>
            </a:r>
            <a:r>
              <a:rPr lang="ru-RU" sz="2000" b="1" dirty="0">
                <a:solidFill>
                  <a:srgbClr val="FF0000"/>
                </a:solidFill>
              </a:rPr>
              <a:t> 949)</a:t>
            </a:r>
            <a:br>
              <a:rPr lang="ru-RU" sz="2000" b="1" dirty="0">
                <a:solidFill>
                  <a:srgbClr val="FF0000"/>
                </a:solidFill>
              </a:rPr>
            </a:br>
            <a:r>
              <a:rPr lang="ru-RU" sz="2000" b="1" dirty="0">
                <a:solidFill>
                  <a:srgbClr val="FF0000"/>
                </a:solidFill>
              </a:rPr>
              <a:t>+7-951-911-70-76</a:t>
            </a:r>
            <a:endParaRPr lang="ru-RU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28" y="3140968"/>
            <a:ext cx="8856984" cy="3453017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2700" b="1" dirty="0">
                <a:solidFill>
                  <a:srgbClr val="7030A0"/>
                </a:solidFill>
              </a:rPr>
              <a:t>в</a:t>
            </a:r>
            <a:r>
              <a:rPr lang="ru-RU" sz="2700" b="1" dirty="0" smtClean="0">
                <a:solidFill>
                  <a:srgbClr val="7030A0"/>
                </a:solidFill>
              </a:rPr>
              <a:t> программу включено: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Выбор врача-акушера гинеколога. Выбранный врач-акушер-гинеколог круглосуточно до родов находится на связи. 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 </a:t>
            </a:r>
            <a:r>
              <a:rPr lang="ru-RU" sz="2700" b="1" dirty="0">
                <a:solidFill>
                  <a:srgbClr val="7030A0"/>
                </a:solidFill>
              </a:rPr>
              <a:t>• </a:t>
            </a:r>
            <a:r>
              <a:rPr lang="ru-RU" sz="2700" b="1" dirty="0" smtClean="0">
                <a:solidFill>
                  <a:srgbClr val="7030A0"/>
                </a:solidFill>
              </a:rPr>
              <a:t> Дородовая консультацию врача-акушера-гинеколога и выполнение УЗИ исследования плода </a:t>
            </a:r>
            <a:r>
              <a:rPr lang="ru-RU" sz="2700" b="1" dirty="0" smtClean="0">
                <a:solidFill>
                  <a:srgbClr val="7030A0"/>
                </a:solidFill>
              </a:rPr>
              <a:t>по показаниям. 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Госпитализация в «Областной перинатальный центр» с наступлением родовой деятельности.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</a:t>
            </a:r>
            <a:r>
              <a:rPr lang="ru-RU" sz="2700" b="1" dirty="0" smtClean="0">
                <a:solidFill>
                  <a:srgbClr val="7030A0"/>
                </a:solidFill>
              </a:rPr>
              <a:t>Роды ведет выбранный женщиной врач-акушер-гинеколог. При возникновении показаний к операции кесарево сечение в течении родов – выполнение операции включено в данную программу.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Роды в индивидуальном боксе.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Использование </a:t>
            </a:r>
            <a:r>
              <a:rPr lang="ru-RU" sz="2700" b="1" dirty="0" err="1" smtClean="0">
                <a:solidFill>
                  <a:srgbClr val="7030A0"/>
                </a:solidFill>
              </a:rPr>
              <a:t>эпидуральной</a:t>
            </a:r>
            <a:r>
              <a:rPr lang="ru-RU" sz="2700" b="1" dirty="0" smtClean="0">
                <a:solidFill>
                  <a:srgbClr val="7030A0"/>
                </a:solidFill>
              </a:rPr>
              <a:t> анестезии по показаниям.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Послеродовое совместное пребывание матери и ребенка в одноместной палате повышенной комфортности в течение 3-4 дней.</a:t>
            </a:r>
          </a:p>
          <a:p>
            <a:pPr lvl="0" algn="just"/>
            <a:r>
              <a:rPr lang="ru-RU" sz="2700" b="1" dirty="0" smtClean="0">
                <a:solidFill>
                  <a:srgbClr val="7030A0"/>
                </a:solidFill>
              </a:rPr>
              <a:t>• </a:t>
            </a:r>
            <a:r>
              <a:rPr lang="ru-RU" sz="2700" b="1" dirty="0">
                <a:solidFill>
                  <a:srgbClr val="7030A0"/>
                </a:solidFill>
              </a:rPr>
              <a:t>Проведение всех необходимых диагностических и лечебных процедур для матери и ребенка согласно порядкам и  стандартам оказания медицинской помощи.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 Наблюдение новорожденного заведующим отделением новорожденных.</a:t>
            </a:r>
          </a:p>
          <a:p>
            <a:pPr algn="just"/>
            <a:r>
              <a:rPr lang="ru-RU" sz="2700" b="1" dirty="0" smtClean="0">
                <a:solidFill>
                  <a:srgbClr val="7030A0"/>
                </a:solidFill>
              </a:rPr>
              <a:t>•Консультация женщины врачом-акушером-гинекологом в послеродовом периоде через 14 дней после выписки в Областном перинатальном центре.</a:t>
            </a:r>
          </a:p>
          <a:p>
            <a:pPr algn="just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699792" y="6407080"/>
            <a:ext cx="4467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ЖДЕМ ВАС - СЧАСТЬЕ РОЖДАЕТСЯ У НАС!!!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0970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155</Words>
  <Application>Microsoft Office PowerPoint</Application>
  <PresentationFormat>Экран (4:3)</PresentationFormat>
  <Paragraphs>14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Областной перинатальный центр  ГБУЗ НО «ГКБ № 40» Программа   ведения родов   «ЛИЧНЫЙДОКТОР»  оказание платных услуг,  персональное обслуживание по ДМС тел: 217-63-43 (доб 949) +7-951-911-70-76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Индивидуальные роды</dc:title>
  <dc:creator>Лукьянова Наталья Михайловна</dc:creator>
  <cp:lastModifiedBy>Лукьянова Наталья Михайловна</cp:lastModifiedBy>
  <cp:revision>20</cp:revision>
  <dcterms:created xsi:type="dcterms:W3CDTF">2021-07-19T07:51:05Z</dcterms:created>
  <dcterms:modified xsi:type="dcterms:W3CDTF">2023-05-18T12:10:31Z</dcterms:modified>
</cp:coreProperties>
</file>