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BE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67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1CF6-E1B5-4A8E-863E-988BFCAC44AA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F49E6-4308-4EF9-9583-40F5ECE28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9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F49E6-4308-4EF9-9583-40F5ECE289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7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4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7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8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2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8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6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85DF-FCA1-4D8F-9E98-7D0471DF7FD2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3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BE7C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1857055/pub_5f86d4853940476c66101220_5f86d6ce01c3532accf02261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8065"/>
            <a:ext cx="5049280" cy="3366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968" y="976145"/>
            <a:ext cx="4968552" cy="1470025"/>
          </a:xfrm>
        </p:spPr>
        <p:txBody>
          <a:bodyPr>
            <a:noAutofit/>
          </a:bodyPr>
          <a:lstStyle/>
          <a:p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перинатальный центр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«ГКБ № 40»</a:t>
            </a:r>
            <a:b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</a:t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родов </a:t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ЛИЧНЫЙДОКТОР СТАНДАРТ» </a:t>
            </a: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оказание </a:t>
            </a:r>
            <a:r>
              <a:rPr lang="ru-RU" sz="1800" b="1" dirty="0">
                <a:solidFill>
                  <a:srgbClr val="0070C0"/>
                </a:solidFill>
              </a:rPr>
              <a:t>платных </a:t>
            </a:r>
            <a:r>
              <a:rPr lang="ru-RU" sz="1800" b="1" dirty="0" smtClean="0">
                <a:solidFill>
                  <a:srgbClr val="0070C0"/>
                </a:solidFill>
              </a:rPr>
              <a:t>услуг, 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персональное обслуживание по </a:t>
            </a:r>
            <a:r>
              <a:rPr lang="ru-RU" sz="1800" b="1" dirty="0">
                <a:solidFill>
                  <a:srgbClr val="0070C0"/>
                </a:solidFill>
              </a:rPr>
              <a:t>ДМС</a:t>
            </a:r>
            <a:r>
              <a:rPr lang="ru-RU" sz="1900" b="1" dirty="0">
                <a:solidFill>
                  <a:srgbClr val="0070C0"/>
                </a:solidFill>
              </a:rPr>
              <a:t/>
            </a:r>
            <a:br>
              <a:rPr lang="ru-RU" sz="19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тел: 217-63-43 (</a:t>
            </a:r>
            <a:r>
              <a:rPr lang="ru-RU" sz="2000" b="1" dirty="0" err="1">
                <a:solidFill>
                  <a:srgbClr val="FF0000"/>
                </a:solidFill>
              </a:rPr>
              <a:t>доб</a:t>
            </a:r>
            <a:r>
              <a:rPr lang="ru-RU" sz="2000" b="1" dirty="0">
                <a:solidFill>
                  <a:srgbClr val="FF0000"/>
                </a:solidFill>
              </a:rPr>
              <a:t> 949)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+7-951-911-70-76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323130"/>
            <a:ext cx="8856984" cy="3453017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2700" b="1" dirty="0">
                <a:solidFill>
                  <a:srgbClr val="7030A0"/>
                </a:solidFill>
              </a:rPr>
              <a:t>в</a:t>
            </a:r>
            <a:r>
              <a:rPr lang="ru-RU" sz="2700" b="1" dirty="0" smtClean="0">
                <a:solidFill>
                  <a:srgbClr val="7030A0"/>
                </a:solidFill>
              </a:rPr>
              <a:t> программу включено: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Выбор врача-акушера гинеколога. Выбранный врач-акушер-гинеколог круглосуточно до родов находится на связи. 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 </a:t>
            </a:r>
            <a:r>
              <a:rPr lang="ru-RU" sz="2700" b="1" dirty="0">
                <a:solidFill>
                  <a:srgbClr val="7030A0"/>
                </a:solidFill>
              </a:rPr>
              <a:t>• </a:t>
            </a:r>
            <a:r>
              <a:rPr lang="ru-RU" sz="2700" b="1" dirty="0" smtClean="0">
                <a:solidFill>
                  <a:srgbClr val="7030A0"/>
                </a:solidFill>
              </a:rPr>
              <a:t> Дородовая консультацию врача-акушера-гинеколога и выполнение УЗИ исследования плода по показаниям. 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Госпитализация в «Областной перинатальный центр» с наступлением родовой деятельности.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Роды ведет выбранный женщиной врач-акушер-гинеколог. При возникновении показаний к операции кесарево сечение в течении родов – выполнение операции включено в данную программу.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Роды в индивидуальном боксе.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Использование </a:t>
            </a:r>
            <a:r>
              <a:rPr lang="ru-RU" sz="2700" b="1" dirty="0" err="1" smtClean="0">
                <a:solidFill>
                  <a:srgbClr val="7030A0"/>
                </a:solidFill>
              </a:rPr>
              <a:t>эпидуральной</a:t>
            </a:r>
            <a:r>
              <a:rPr lang="ru-RU" sz="2700" b="1" dirty="0" smtClean="0">
                <a:solidFill>
                  <a:srgbClr val="7030A0"/>
                </a:solidFill>
              </a:rPr>
              <a:t> анестезии по показаниям.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Послеродовое совместное пребывание матери и ребенка в </a:t>
            </a:r>
            <a:r>
              <a:rPr lang="ru-RU" sz="2700" b="1" dirty="0" smtClean="0">
                <a:solidFill>
                  <a:srgbClr val="7030A0"/>
                </a:solidFill>
              </a:rPr>
              <a:t>общей </a:t>
            </a:r>
            <a:r>
              <a:rPr lang="ru-RU" sz="2700" b="1" dirty="0" smtClean="0">
                <a:solidFill>
                  <a:srgbClr val="7030A0"/>
                </a:solidFill>
              </a:rPr>
              <a:t>палате </a:t>
            </a:r>
            <a:r>
              <a:rPr lang="ru-RU" sz="2700" b="1" dirty="0" smtClean="0">
                <a:solidFill>
                  <a:srgbClr val="7030A0"/>
                </a:solidFill>
              </a:rPr>
              <a:t> в </a:t>
            </a:r>
            <a:r>
              <a:rPr lang="ru-RU" sz="2700" b="1" dirty="0" smtClean="0">
                <a:solidFill>
                  <a:srgbClr val="7030A0"/>
                </a:solidFill>
              </a:rPr>
              <a:t>течение 3-4 дней.</a:t>
            </a:r>
          </a:p>
          <a:p>
            <a:pPr lvl="0" algn="just"/>
            <a:r>
              <a:rPr lang="ru-RU" sz="2700" b="1" dirty="0" smtClean="0">
                <a:solidFill>
                  <a:srgbClr val="7030A0"/>
                </a:solidFill>
              </a:rPr>
              <a:t>• </a:t>
            </a:r>
            <a:r>
              <a:rPr lang="ru-RU" sz="2700" b="1" dirty="0">
                <a:solidFill>
                  <a:srgbClr val="7030A0"/>
                </a:solidFill>
              </a:rPr>
              <a:t>Проведение всех необходимых диагностических и лечебных процедур для матери и ребенка согласно порядкам и  стандартам оказания медицинской помощи.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Наблюдение новорожденного заведующим отделением новорожденных.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•Консультация женщины врачом-акушером-гинекологом в послеродовом периоде через 14 дней после выписки в Областном перинатальном центре.</a:t>
            </a: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6407080"/>
            <a:ext cx="446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ЖДЕМ ВАС - СЧАСТЬЕ РОЖДАЕТСЯ У НАС!!!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97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153</Words>
  <Application>Microsoft Office PowerPoint</Application>
  <PresentationFormat>Экран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Областной перинатальный центр  ГБУЗ НО «ГКБ № 40» Программа   ведения родов   «ЛИЧНЫЙДОКТОР СТАНДАРТ»  оказание платных услуг,  персональное обслуживание по ДМС тел: 217-63-43 (доб 949) +7-951-911-70-76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Индивидуальные роды</dc:title>
  <dc:creator>Лукьянова Наталья Михайловна</dc:creator>
  <cp:lastModifiedBy>Лукьянова Наталья Михайловна</cp:lastModifiedBy>
  <cp:revision>21</cp:revision>
  <dcterms:created xsi:type="dcterms:W3CDTF">2021-07-19T07:51:05Z</dcterms:created>
  <dcterms:modified xsi:type="dcterms:W3CDTF">2023-08-08T11:11:30Z</dcterms:modified>
</cp:coreProperties>
</file>